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1"/>
  </p:sldMasterIdLst>
  <p:notesMasterIdLst>
    <p:notesMasterId r:id="rId21"/>
  </p:notesMasterIdLst>
  <p:handoutMasterIdLst>
    <p:handoutMasterId r:id="rId22"/>
  </p:handoutMasterIdLst>
  <p:sldIdLst>
    <p:sldId id="277" r:id="rId2"/>
    <p:sldId id="299" r:id="rId3"/>
    <p:sldId id="317" r:id="rId4"/>
    <p:sldId id="318" r:id="rId5"/>
    <p:sldId id="304" r:id="rId6"/>
    <p:sldId id="305" r:id="rId7"/>
    <p:sldId id="306" r:id="rId8"/>
    <p:sldId id="307" r:id="rId9"/>
    <p:sldId id="308" r:id="rId10"/>
    <p:sldId id="301" r:id="rId11"/>
    <p:sldId id="309" r:id="rId12"/>
    <p:sldId id="310" r:id="rId13"/>
    <p:sldId id="311" r:id="rId14"/>
    <p:sldId id="297" r:id="rId15"/>
    <p:sldId id="314" r:id="rId16"/>
    <p:sldId id="315" r:id="rId17"/>
    <p:sldId id="316" r:id="rId18"/>
    <p:sldId id="313" r:id="rId19"/>
    <p:sldId id="262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iversità di Firenze" id="{520D3306-1561-5743-87FC-F53F0B38378C}">
          <p14:sldIdLst>
            <p14:sldId id="277"/>
            <p14:sldId id="299"/>
            <p14:sldId id="317"/>
            <p14:sldId id="318"/>
            <p14:sldId id="304"/>
            <p14:sldId id="305"/>
            <p14:sldId id="306"/>
            <p14:sldId id="307"/>
            <p14:sldId id="308"/>
            <p14:sldId id="301"/>
            <p14:sldId id="309"/>
            <p14:sldId id="310"/>
            <p14:sldId id="311"/>
            <p14:sldId id="297"/>
            <p14:sldId id="314"/>
            <p14:sldId id="315"/>
            <p14:sldId id="316"/>
            <p14:sldId id="313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A41"/>
    <a:srgbClr val="004C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79" autoAdjust="0"/>
    <p:restoredTop sz="95033" autoAdjust="0"/>
  </p:normalViewPr>
  <p:slideViewPr>
    <p:cSldViewPr snapToGrid="0" snapToObjects="1">
      <p:cViewPr varScale="1">
        <p:scale>
          <a:sx n="109" d="100"/>
          <a:sy n="109" d="100"/>
        </p:scale>
        <p:origin x="442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8" d="100"/>
          <a:sy n="138" d="100"/>
        </p:scale>
        <p:origin x="536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BE8E263-63B2-8F46-AB13-25ACC3A615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5DA6859-990C-7C4C-BE71-DABC78436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02513-12D4-7C45-A4B1-0A7A90C954B8}" type="datetimeFigureOut">
              <a:rPr lang="it-IT" smtClean="0"/>
              <a:t>09/07/2024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1D1BC25-3502-BF49-B8D6-A38595555E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D873EA4-7348-0245-AA8D-B2CBA2DCAB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D0A8-37A5-BE4D-90A6-FB32B9A6CB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569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D7045-9255-E947-B6AE-7BFBA280817C}" type="datetimeFigureOut">
              <a:rPr lang="it-IT" smtClean="0"/>
              <a:t>09/07/2024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7D7B2-511C-5746-97D1-507EEDB388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215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357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6620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erti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FE5A08F-DEC0-CE1D-72EE-478401B6064F}"/>
              </a:ext>
            </a:extLst>
          </p:cNvPr>
          <p:cNvSpPr>
            <a:spLocks/>
          </p:cNvSpPr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CEFB5359-D527-5386-8780-AEC4E614A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1617760"/>
            <a:ext cx="7043738" cy="942899"/>
          </a:xfrm>
          <a:prstGeom prst="rect">
            <a:avLst/>
          </a:prstGeom>
        </p:spPr>
        <p:txBody>
          <a:bodyPr/>
          <a:lstStyle>
            <a:lvl1pPr>
              <a:defRPr sz="262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dirty="0"/>
              <a:t>Titolo della presentazione</a:t>
            </a:r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9E75C62D-ED0C-5FA1-3F80-6577C3AA3E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7301" y="2608876"/>
            <a:ext cx="7043738" cy="728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7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2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Sottotitolo (eventuale)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55A2BEB-DFB3-565B-A85A-A341E3D26F31}"/>
              </a:ext>
            </a:extLst>
          </p:cNvPr>
          <p:cNvSpPr>
            <a:spLocks/>
          </p:cNvSpPr>
          <p:nvPr userDrawn="1"/>
        </p:nvSpPr>
        <p:spPr>
          <a:xfrm>
            <a:off x="0" y="4120161"/>
            <a:ext cx="5379244" cy="267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B488F2FC-ABE9-997E-599F-90E276F178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00950" y="4120162"/>
            <a:ext cx="4178299" cy="267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>
                <a:solidFill>
                  <a:srgbClr val="004C7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rgbClr val="004C7E"/>
                </a:solidFill>
              </a:defRPr>
            </a:lvl2pPr>
            <a:lvl3pPr>
              <a:defRPr>
                <a:solidFill>
                  <a:srgbClr val="004C7E"/>
                </a:solidFill>
              </a:defRPr>
            </a:lvl3pPr>
            <a:lvl4pPr>
              <a:defRPr>
                <a:solidFill>
                  <a:srgbClr val="004C7E"/>
                </a:solidFill>
              </a:defRPr>
            </a:lvl4pPr>
            <a:lvl5pPr>
              <a:defRPr>
                <a:solidFill>
                  <a:srgbClr val="004C7E"/>
                </a:solidFill>
              </a:defRPr>
            </a:lvl5pPr>
          </a:lstStyle>
          <a:p>
            <a:pPr lvl="0"/>
            <a:r>
              <a:rPr lang="it-IT" dirty="0"/>
              <a:t>Relatore: Verdana 20pt</a:t>
            </a:r>
          </a:p>
        </p:txBody>
      </p:sp>
      <p:sp>
        <p:nvSpPr>
          <p:cNvPr id="24" name="Segnaposto testo 22">
            <a:extLst>
              <a:ext uri="{FF2B5EF4-FFF2-40B4-BE49-F238E27FC236}">
                <a16:creationId xmlns:a16="http://schemas.microsoft.com/office/drawing/2014/main" id="{7E661FC8-9ABE-E7BC-00A3-B4CEDC9565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0949" y="4388052"/>
            <a:ext cx="4178299" cy="267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rgbClr val="004C7E"/>
                </a:solidFill>
              </a:defRPr>
            </a:lvl2pPr>
            <a:lvl3pPr>
              <a:defRPr>
                <a:solidFill>
                  <a:srgbClr val="004C7E"/>
                </a:solidFill>
              </a:defRPr>
            </a:lvl3pPr>
            <a:lvl4pPr>
              <a:defRPr>
                <a:solidFill>
                  <a:srgbClr val="004C7E"/>
                </a:solidFill>
              </a:defRPr>
            </a:lvl4pPr>
            <a:lvl5pPr>
              <a:defRPr>
                <a:solidFill>
                  <a:srgbClr val="004C7E"/>
                </a:solidFill>
              </a:defRPr>
            </a:lvl5pPr>
          </a:lstStyle>
          <a:p>
            <a:pPr lvl="0"/>
            <a:r>
              <a:rPr lang="it-IT" dirty="0"/>
              <a:t>Ruolo relatore: Verdana 14pt</a:t>
            </a:r>
          </a:p>
        </p:txBody>
      </p:sp>
      <p:pic>
        <p:nvPicPr>
          <p:cNvPr id="5" name="Immagine 4" descr="HR Excellence in Research">
            <a:extLst>
              <a:ext uri="{FF2B5EF4-FFF2-40B4-BE49-F238E27FC236}">
                <a16:creationId xmlns:a16="http://schemas.microsoft.com/office/drawing/2014/main" id="{EB1FE0B3-E237-F655-2CB5-09BEFBD7D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500" y="0"/>
            <a:ext cx="1587500" cy="1371600"/>
          </a:xfrm>
          <a:prstGeom prst="rect">
            <a:avLst/>
          </a:prstGeom>
        </p:spPr>
      </p:pic>
      <p:pic>
        <p:nvPicPr>
          <p:cNvPr id="6" name="Immagine 5" descr="Università degli Studi di Firenze. Da un secolo, oltre.">
            <a:extLst>
              <a:ext uri="{FF2B5EF4-FFF2-40B4-BE49-F238E27FC236}">
                <a16:creationId xmlns:a16="http://schemas.microsoft.com/office/drawing/2014/main" id="{46B18506-2E3D-E405-15D6-5ADA380A9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268285" y="180024"/>
            <a:ext cx="2576516" cy="11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9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FE2FDE1-D0AC-0BCD-84F1-C27C5C934F42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FA9D60FB-E0F4-46D2-B15D-4CAD34B259A1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olo diapositiva">
            <a:extLst>
              <a:ext uri="{FF2B5EF4-FFF2-40B4-BE49-F238E27FC236}">
                <a16:creationId xmlns:a16="http://schemas.microsoft.com/office/drawing/2014/main" id="{B1A728D7-4BF7-BE41-A0AF-2F9CA93A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03948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3">
            <a:extLst>
              <a:ext uri="{FF2B5EF4-FFF2-40B4-BE49-F238E27FC236}">
                <a16:creationId xmlns:a16="http://schemas.microsoft.com/office/drawing/2014/main" id="{A03C3FC7-52E7-0B64-0466-9A4D86FEE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4378" y="1883539"/>
            <a:ext cx="3709185" cy="29723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13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EE734E8-6B2F-5CA9-7C12-F5EEF8E73A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720441" y="1883539"/>
            <a:ext cx="3793718" cy="29723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13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DA5E618-8EB1-99FD-D361-0B4F428A09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184" y="1434207"/>
            <a:ext cx="3709186" cy="400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C78880C-913E-07A8-29B6-CAB7F051E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0441" y="1434205"/>
            <a:ext cx="3793718" cy="400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il </a:t>
            </a:r>
            <a:r>
              <a:rPr lang="en-GB" dirty="0" err="1"/>
              <a:t>sottotitolo</a:t>
            </a:r>
            <a:endParaRPr lang="en-GB" dirty="0"/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61C55D50-96D1-3DF8-B2CB-257532B42D44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879277"/>
            <a:ext cx="0" cy="297548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i generali relazione">
            <a:extLst>
              <a:ext uri="{FF2B5EF4-FFF2-40B4-BE49-F238E27FC236}">
                <a16:creationId xmlns:a16="http://schemas.microsoft.com/office/drawing/2014/main" id="{77C6F8B1-1443-60AF-5358-3043DED58A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12" name="Immagine 11" descr="HR Excellence in Research">
            <a:extLst>
              <a:ext uri="{FF2B5EF4-FFF2-40B4-BE49-F238E27FC236}">
                <a16:creationId xmlns:a16="http://schemas.microsoft.com/office/drawing/2014/main" id="{E44D36D0-417A-C421-F83B-054E50450E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5" name="Immagine 14" descr="Università degli Studi di Firenze. Da un secolo, oltre.">
            <a:extLst>
              <a:ext uri="{FF2B5EF4-FFF2-40B4-BE49-F238E27FC236}">
                <a16:creationId xmlns:a16="http://schemas.microsoft.com/office/drawing/2014/main" id="{7E5625C0-CB92-A003-6422-E81463A979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3590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FE2FDE1-D0AC-0BCD-84F1-C27C5C934F42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FA9D60FB-E0F4-46D2-B15D-4CAD34B259A1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olo diapositiva">
            <a:extLst>
              <a:ext uri="{FF2B5EF4-FFF2-40B4-BE49-F238E27FC236}">
                <a16:creationId xmlns:a16="http://schemas.microsoft.com/office/drawing/2014/main" id="{B1A728D7-4BF7-BE41-A0AF-2F9CA93A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03948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F6060C99-BB9A-56FB-FBD1-E12CD2223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4380" y="2087137"/>
            <a:ext cx="2242583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testo 3">
            <a:extLst>
              <a:ext uri="{FF2B5EF4-FFF2-40B4-BE49-F238E27FC236}">
                <a16:creationId xmlns:a16="http://schemas.microsoft.com/office/drawing/2014/main" id="{47F5891E-A2F5-43A0-4C8F-2D503F0B50C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08447" y="2087137"/>
            <a:ext cx="2327115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C47FF0D6-2987-AA15-17F5-B7B4C5BF0AE7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187050" y="2087137"/>
            <a:ext cx="2327115" cy="2749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050" b="0" i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85744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10761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00068" marR="0" indent="-128582" algn="l" defTabSz="514325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563"/>
            </a:lvl4pPr>
            <a:lvl5pPr marL="1028649" indent="0">
              <a:buNone/>
              <a:defRPr sz="563"/>
            </a:lvl5pPr>
            <a:lvl6pPr marL="1285811" indent="0">
              <a:buNone/>
              <a:defRPr sz="563"/>
            </a:lvl6pPr>
            <a:lvl7pPr marL="1542973" indent="0">
              <a:buNone/>
              <a:defRPr sz="563"/>
            </a:lvl7pPr>
            <a:lvl8pPr marL="1800135" indent="0">
              <a:buNone/>
              <a:defRPr sz="563"/>
            </a:lvl8pPr>
            <a:lvl9pPr marL="2057298" indent="0">
              <a:buNone/>
              <a:defRPr sz="56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D2AA653E-37D8-375F-23C9-B814B6E0A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187" y="1431580"/>
            <a:ext cx="2242583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FC1C990-9EFB-E0AD-1DF3-CE87882283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8447" y="1431579"/>
            <a:ext cx="2327115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52BB241-8BCE-9077-01FB-AC2C8D31D6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7050" y="1431579"/>
            <a:ext cx="2327115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cxnSp>
        <p:nvCxnSpPr>
          <p:cNvPr id="20" name="Connettore 1 19">
            <a:extLst>
              <a:ext uri="{FF2B5EF4-FFF2-40B4-BE49-F238E27FC236}">
                <a16:creationId xmlns:a16="http://schemas.microsoft.com/office/drawing/2014/main" id="{4D895E0F-2353-B02B-D67B-92995FC0EC2D}"/>
              </a:ext>
            </a:extLst>
          </p:cNvPr>
          <p:cNvCxnSpPr>
            <a:cxnSpLocks/>
          </p:cNvCxnSpPr>
          <p:nvPr userDrawn="1"/>
        </p:nvCxnSpPr>
        <p:spPr>
          <a:xfrm>
            <a:off x="3188525" y="2082875"/>
            <a:ext cx="0" cy="275210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54D121D-DE2E-3B6B-3CBC-799D930EC079}"/>
              </a:ext>
            </a:extLst>
          </p:cNvPr>
          <p:cNvCxnSpPr>
            <a:cxnSpLocks/>
          </p:cNvCxnSpPr>
          <p:nvPr userDrawn="1"/>
        </p:nvCxnSpPr>
        <p:spPr>
          <a:xfrm>
            <a:off x="5956960" y="2082875"/>
            <a:ext cx="0" cy="2752106"/>
          </a:xfrm>
          <a:prstGeom prst="line">
            <a:avLst/>
          </a:prstGeom>
          <a:ln w="12700">
            <a:solidFill>
              <a:srgbClr val="004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i generali relazione">
            <a:extLst>
              <a:ext uri="{FF2B5EF4-FFF2-40B4-BE49-F238E27FC236}">
                <a16:creationId xmlns:a16="http://schemas.microsoft.com/office/drawing/2014/main" id="{A586F74A-4394-B52D-46CB-0E2F0585E4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6" name="Immagine 5" descr="HR Excellence in Research">
            <a:extLst>
              <a:ext uri="{FF2B5EF4-FFF2-40B4-BE49-F238E27FC236}">
                <a16:creationId xmlns:a16="http://schemas.microsoft.com/office/drawing/2014/main" id="{CC0DD914-B627-8B18-9F59-A12AD2D66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A3BD4A37-B951-DA84-407E-2529D8755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1602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immagine+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2" name="Testo diapositiva">
            <a:extLst>
              <a:ext uri="{FF2B5EF4-FFF2-40B4-BE49-F238E27FC236}">
                <a16:creationId xmlns:a16="http://schemas.microsoft.com/office/drawing/2014/main" id="{06560E4B-8499-284E-A286-D054BA306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0427" y="1439857"/>
            <a:ext cx="3117275" cy="2698433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50000"/>
              </a:lnSpc>
              <a:buNone/>
              <a:defRPr sz="135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1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Immagine">
            <a:extLst>
              <a:ext uri="{FF2B5EF4-FFF2-40B4-BE49-F238E27FC236}">
                <a16:creationId xmlns:a16="http://schemas.microsoft.com/office/drawing/2014/main" id="{7135EFF6-F50F-2A40-B081-5697016AB7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6588" y="1439856"/>
            <a:ext cx="5399999" cy="2598221"/>
          </a:xfrm>
          <a:prstGeom prst="rect">
            <a:avLst/>
          </a:prstGeom>
        </p:spPr>
        <p:txBody>
          <a:bodyPr/>
          <a:lstStyle>
            <a:lvl1pPr marL="366713" indent="0">
              <a:buNone/>
              <a:tabLst/>
              <a:defRPr sz="1013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28FCA301-C4DF-C821-081F-64C1694D52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sp>
        <p:nvSpPr>
          <p:cNvPr id="11" name="Didascalia immagine">
            <a:extLst>
              <a:ext uri="{FF2B5EF4-FFF2-40B4-BE49-F238E27FC236}">
                <a16:creationId xmlns:a16="http://schemas.microsoft.com/office/drawing/2014/main" id="{E4D8622F-9F00-41E1-A968-CE27A3D0DF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" y="3777264"/>
            <a:ext cx="5399999" cy="604241"/>
          </a:xfrm>
          <a:prstGeom prst="rect">
            <a:avLst/>
          </a:prstGeom>
          <a:solidFill>
            <a:srgbClr val="004C7E">
              <a:alpha val="69086"/>
            </a:srgbClr>
          </a:solidFill>
        </p:spPr>
        <p:txBody>
          <a:bodyPr>
            <a:noAutofit/>
          </a:bodyPr>
          <a:lstStyle>
            <a:lvl1pPr marL="536972" indent="0">
              <a:lnSpc>
                <a:spcPct val="100000"/>
              </a:lnSpc>
              <a:buNone/>
              <a:tabLst/>
              <a:defRPr sz="112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Didascalia immagine</a:t>
            </a:r>
          </a:p>
        </p:txBody>
      </p:sp>
      <p:pic>
        <p:nvPicPr>
          <p:cNvPr id="9" name="Immagine 8" descr="HR Excellence in Research">
            <a:extLst>
              <a:ext uri="{FF2B5EF4-FFF2-40B4-BE49-F238E27FC236}">
                <a16:creationId xmlns:a16="http://schemas.microsoft.com/office/drawing/2014/main" id="{35A9B7D0-C4BE-6BF7-B7A4-70C9922E67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A40CB21C-B6A8-4CFA-3CFC-6FBBB75C7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7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na_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magine">
            <a:extLst>
              <a:ext uri="{FF2B5EF4-FFF2-40B4-BE49-F238E27FC236}">
                <a16:creationId xmlns:a16="http://schemas.microsoft.com/office/drawing/2014/main" id="{7135EFF6-F50F-2A40-B081-5697016AB7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439854"/>
            <a:ext cx="9144000" cy="3355389"/>
          </a:xfrm>
          <a:prstGeom prst="rect">
            <a:avLst/>
          </a:prstGeom>
        </p:spPr>
        <p:txBody>
          <a:bodyPr/>
          <a:lstStyle>
            <a:lvl1pPr marL="366713" indent="0">
              <a:buNone/>
              <a:tabLst/>
              <a:defRPr sz="1013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68C288A2-F4C6-5B1F-8679-87018EA7FA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sp>
        <p:nvSpPr>
          <p:cNvPr id="11" name="Didascalia immagine">
            <a:extLst>
              <a:ext uri="{FF2B5EF4-FFF2-40B4-BE49-F238E27FC236}">
                <a16:creationId xmlns:a16="http://schemas.microsoft.com/office/drawing/2014/main" id="{E4D8622F-9F00-41E1-A968-CE27A3D0DF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" y="3777264"/>
            <a:ext cx="5399999" cy="604241"/>
          </a:xfrm>
          <a:prstGeom prst="rect">
            <a:avLst/>
          </a:prstGeom>
          <a:solidFill>
            <a:srgbClr val="004C7E">
              <a:alpha val="56000"/>
            </a:srgbClr>
          </a:solidFill>
        </p:spPr>
        <p:txBody>
          <a:bodyPr>
            <a:noAutofit/>
          </a:bodyPr>
          <a:lstStyle>
            <a:lvl1pPr marL="536972" indent="0">
              <a:lnSpc>
                <a:spcPct val="100000"/>
              </a:lnSpc>
              <a:buNone/>
              <a:tabLst/>
              <a:defRPr sz="112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Didascalia immagine</a:t>
            </a:r>
          </a:p>
        </p:txBody>
      </p:sp>
      <p:pic>
        <p:nvPicPr>
          <p:cNvPr id="9" name="Immagine 8" descr="HR Excellence in Research">
            <a:extLst>
              <a:ext uri="{FF2B5EF4-FFF2-40B4-BE49-F238E27FC236}">
                <a16:creationId xmlns:a16="http://schemas.microsoft.com/office/drawing/2014/main" id="{7BE1CE76-4D21-2569-9898-F22022C1C8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10" name="Immagine 9" descr="Università degli Studi di Firenze. Da un secolo, oltre.">
            <a:extLst>
              <a:ext uri="{FF2B5EF4-FFF2-40B4-BE49-F238E27FC236}">
                <a16:creationId xmlns:a16="http://schemas.microsoft.com/office/drawing/2014/main" id="{51578675-0821-B155-E977-45F67DA4A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32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2AFEBC9-36F4-829B-EBF5-1F92443A0978}"/>
              </a:ext>
            </a:extLst>
          </p:cNvPr>
          <p:cNvSpPr/>
          <p:nvPr userDrawn="1"/>
        </p:nvSpPr>
        <p:spPr>
          <a:xfrm>
            <a:off x="3" y="4907756"/>
            <a:ext cx="8897416" cy="235743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1" name="Titolo diapositiva">
            <a:extLst>
              <a:ext uri="{FF2B5EF4-FFF2-40B4-BE49-F238E27FC236}">
                <a16:creationId xmlns:a16="http://schemas.microsoft.com/office/drawing/2014/main" id="{F335035B-9DA0-E04D-8801-700051EC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713183"/>
            <a:ext cx="8193322" cy="6409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39523D7C-4A15-4E4C-B5C5-DFF870ABD1DA}"/>
              </a:ext>
            </a:extLst>
          </p:cNvPr>
          <p:cNvSpPr txBox="1"/>
          <p:nvPr userDrawn="1"/>
        </p:nvSpPr>
        <p:spPr>
          <a:xfrm>
            <a:off x="7799253" y="4927147"/>
            <a:ext cx="1019070" cy="1876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619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619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6CED19FB-3545-49A3-228D-FC85FB02A2F1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714375" y="1510402"/>
            <a:ext cx="8193088" cy="3231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75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sull'icona per inserire una tabella</a:t>
            </a:r>
            <a:endParaRPr lang="it-IT" dirty="0"/>
          </a:p>
        </p:txBody>
      </p:sp>
      <p:sp>
        <p:nvSpPr>
          <p:cNvPr id="3" name="Dati generali relazione">
            <a:extLst>
              <a:ext uri="{FF2B5EF4-FFF2-40B4-BE49-F238E27FC236}">
                <a16:creationId xmlns:a16="http://schemas.microsoft.com/office/drawing/2014/main" id="{24A266D8-A4AF-84D7-ADF6-1828E181C8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8" y="4934259"/>
            <a:ext cx="7590251" cy="187819"/>
          </a:xfrm>
          <a:prstGeom prst="rect">
            <a:avLst/>
          </a:prstGeom>
        </p:spPr>
        <p:txBody>
          <a:bodyPr/>
          <a:lstStyle>
            <a:lvl1pPr>
              <a:buNone/>
              <a:defRPr sz="825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563"/>
            </a:lvl2pPr>
            <a:lvl3pPr>
              <a:defRPr sz="563"/>
            </a:lvl3pPr>
            <a:lvl4pPr>
              <a:defRPr sz="563"/>
            </a:lvl4pPr>
            <a:lvl5pPr>
              <a:defRPr sz="563"/>
            </a:lvl5pPr>
          </a:lstStyle>
          <a:p>
            <a:pPr lvl="0"/>
            <a:r>
              <a:rPr lang="it-IT" dirty="0"/>
              <a:t>Titolo _ Relatore (Verdana 11pt)</a:t>
            </a:r>
          </a:p>
        </p:txBody>
      </p:sp>
      <p:pic>
        <p:nvPicPr>
          <p:cNvPr id="5" name="Immagine 4" descr="HR Excellence in Research">
            <a:extLst>
              <a:ext uri="{FF2B5EF4-FFF2-40B4-BE49-F238E27FC236}">
                <a16:creationId xmlns:a16="http://schemas.microsoft.com/office/drawing/2014/main" id="{9D6CE07E-284D-AD75-EE61-3FC9EC074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500" y="95920"/>
            <a:ext cx="883351" cy="597523"/>
          </a:xfrm>
          <a:prstGeom prst="rect">
            <a:avLst/>
          </a:prstGeom>
        </p:spPr>
      </p:pic>
      <p:pic>
        <p:nvPicPr>
          <p:cNvPr id="9" name="Immagine 8" descr="Università degli Studi di Firenze. Da un secolo, oltre.">
            <a:extLst>
              <a:ext uri="{FF2B5EF4-FFF2-40B4-BE49-F238E27FC236}">
                <a16:creationId xmlns:a16="http://schemas.microsoft.com/office/drawing/2014/main" id="{61E5078F-F20E-B30C-F09C-0266649D4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70" y="108549"/>
            <a:ext cx="1066653" cy="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38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ola chi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FFE5A08F-DEC0-CE1D-72EE-478401B6064F}"/>
              </a:ext>
            </a:extLst>
          </p:cNvPr>
          <p:cNvSpPr>
            <a:spLocks/>
          </p:cNvSpPr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CEFB5359-D527-5386-8780-AEC4E614A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301" y="1425256"/>
            <a:ext cx="7043738" cy="1146495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dirty="0"/>
              <a:t>#Parola chiave</a:t>
            </a:r>
          </a:p>
        </p:txBody>
      </p:sp>
      <p:pic>
        <p:nvPicPr>
          <p:cNvPr id="4" name="Immagine 3" descr="Immagine che contiene blu, schermata, Blu elettrico, Blu intenso&#10;&#10;Descrizione generata automaticamente">
            <a:extLst>
              <a:ext uri="{FF2B5EF4-FFF2-40B4-BE49-F238E27FC236}">
                <a16:creationId xmlns:a16="http://schemas.microsoft.com/office/drawing/2014/main" id="{86C2457C-3737-4294-7E3B-54E47D221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3338" y="2049912"/>
            <a:ext cx="6610666" cy="3093591"/>
          </a:xfrm>
          <a:prstGeom prst="rect">
            <a:avLst/>
          </a:prstGeom>
        </p:spPr>
      </p:pic>
      <p:pic>
        <p:nvPicPr>
          <p:cNvPr id="7" name="Immagine 6" descr="HR Excellence in Research">
            <a:extLst>
              <a:ext uri="{FF2B5EF4-FFF2-40B4-BE49-F238E27FC236}">
                <a16:creationId xmlns:a16="http://schemas.microsoft.com/office/drawing/2014/main" id="{76B12A7E-CAFE-8485-5915-6A32A5C9FB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500" y="0"/>
            <a:ext cx="1587500" cy="1371600"/>
          </a:xfrm>
          <a:prstGeom prst="rect">
            <a:avLst/>
          </a:prstGeom>
        </p:spPr>
      </p:pic>
      <p:pic>
        <p:nvPicPr>
          <p:cNvPr id="8" name="Immagine 7" descr="Università degli Studi di Firenze. Da un secolo, oltre.">
            <a:extLst>
              <a:ext uri="{FF2B5EF4-FFF2-40B4-BE49-F238E27FC236}">
                <a16:creationId xmlns:a16="http://schemas.microsoft.com/office/drawing/2014/main" id="{54BBABA5-5E37-BA79-8470-5AB2FF6A7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268285" y="180024"/>
            <a:ext cx="2576516" cy="11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0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ocoperti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98E8233-7190-CB96-D148-DC4A795B5EDB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8" name="Dati generali intervento">
            <a:extLst>
              <a:ext uri="{FF2B5EF4-FFF2-40B4-BE49-F238E27FC236}">
                <a16:creationId xmlns:a16="http://schemas.microsoft.com/office/drawing/2014/main" id="{B65FE21C-997A-4B8A-9D0E-D086916D47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8400" y="4956929"/>
            <a:ext cx="7574104" cy="18658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buNone/>
              <a:defRPr sz="750">
                <a:solidFill>
                  <a:srgbClr val="004C7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Titolo Sottotitolo _ Relatore | Carica relatore (</a:t>
            </a:r>
            <a:r>
              <a:rPr lang="it-IT" dirty="0" err="1"/>
              <a:t>Verdana</a:t>
            </a:r>
            <a:r>
              <a:rPr lang="it-IT" dirty="0"/>
              <a:t> 10pt)</a:t>
            </a:r>
          </a:p>
        </p:txBody>
      </p:sp>
      <p:sp>
        <p:nvSpPr>
          <p:cNvPr id="17" name="Titolo conclusione">
            <a:extLst>
              <a:ext uri="{FF2B5EF4-FFF2-40B4-BE49-F238E27FC236}">
                <a16:creationId xmlns:a16="http://schemas.microsoft.com/office/drawing/2014/main" id="{C061A7DF-BBC8-4D30-A08B-77CC494834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598" y="2366733"/>
            <a:ext cx="8261350" cy="358280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225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Titolo_Verdana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30pt</a:t>
            </a:r>
          </a:p>
        </p:txBody>
      </p:sp>
      <p:sp>
        <p:nvSpPr>
          <p:cNvPr id="19" name="Sottotitolo conclusione">
            <a:extLst>
              <a:ext uri="{FF2B5EF4-FFF2-40B4-BE49-F238E27FC236}">
                <a16:creationId xmlns:a16="http://schemas.microsoft.com/office/drawing/2014/main" id="{4F0ABCB7-31A6-496B-AD17-F77B84CB9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641" y="2800561"/>
            <a:ext cx="8261306" cy="364762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1875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Sottotitolo_Verdana</a:t>
            </a:r>
            <a:r>
              <a:rPr lang="it-IT" dirty="0"/>
              <a:t> 25pt</a:t>
            </a:r>
          </a:p>
        </p:txBody>
      </p:sp>
      <p:sp>
        <p:nvSpPr>
          <p:cNvPr id="22" name="Nome e cognome relatore">
            <a:extLst>
              <a:ext uri="{FF2B5EF4-FFF2-40B4-BE49-F238E27FC236}">
                <a16:creationId xmlns:a16="http://schemas.microsoft.com/office/drawing/2014/main" id="{044A7CD4-EF29-4642-ACF5-AC1EB3178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98" y="3468284"/>
            <a:ext cx="6249988" cy="238990"/>
          </a:xfrm>
          <a:prstGeom prst="rect">
            <a:avLst/>
          </a:prstGeom>
        </p:spPr>
        <p:txBody>
          <a:bodyPr/>
          <a:lstStyle>
            <a:lvl1pPr marL="4466" indent="0">
              <a:buNone/>
              <a:tabLst/>
              <a:defRPr sz="150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Relatore_Arial</a:t>
            </a:r>
            <a:r>
              <a:rPr lang="it-IT" dirty="0"/>
              <a:t> 20pt</a:t>
            </a:r>
          </a:p>
        </p:txBody>
      </p:sp>
      <p:sp>
        <p:nvSpPr>
          <p:cNvPr id="24" name="Ruolo relatore">
            <a:extLst>
              <a:ext uri="{FF2B5EF4-FFF2-40B4-BE49-F238E27FC236}">
                <a16:creationId xmlns:a16="http://schemas.microsoft.com/office/drawing/2014/main" id="{D07DE807-7EFE-48B4-81E7-589431F10E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643" y="3769619"/>
            <a:ext cx="6249988" cy="210067"/>
          </a:xfrm>
          <a:prstGeom prst="rect">
            <a:avLst/>
          </a:prstGeom>
        </p:spPr>
        <p:txBody>
          <a:bodyPr>
            <a:noAutofit/>
          </a:bodyPr>
          <a:lstStyle>
            <a:lvl1pPr marL="4466" indent="0">
              <a:buNone/>
              <a:tabLst/>
              <a:defRPr sz="135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Ruolo </a:t>
            </a:r>
            <a:r>
              <a:rPr lang="it-IT" dirty="0" err="1"/>
              <a:t>relatore_Arial</a:t>
            </a:r>
            <a:r>
              <a:rPr lang="it-IT" dirty="0"/>
              <a:t> 18pt</a:t>
            </a:r>
          </a:p>
        </p:txBody>
      </p:sp>
      <p:sp>
        <p:nvSpPr>
          <p:cNvPr id="26" name="Contatto relatore">
            <a:extLst>
              <a:ext uri="{FF2B5EF4-FFF2-40B4-BE49-F238E27FC236}">
                <a16:creationId xmlns:a16="http://schemas.microsoft.com/office/drawing/2014/main" id="{9517D058-2E7E-44D5-A849-24ED5F4E9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643" y="4042025"/>
            <a:ext cx="6249988" cy="242373"/>
          </a:xfrm>
          <a:prstGeom prst="rect">
            <a:avLst/>
          </a:prstGeom>
        </p:spPr>
        <p:txBody>
          <a:bodyPr>
            <a:noAutofit/>
          </a:bodyPr>
          <a:lstStyle>
            <a:lvl1pPr marL="4466" indent="0">
              <a:buNone/>
              <a:tabLst/>
              <a:defRPr sz="1350" i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email_Arial</a:t>
            </a:r>
            <a:r>
              <a:rPr lang="it-IT" dirty="0"/>
              <a:t> 18pt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0964DA0-8367-4940-9492-6502D51FD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598" y="1206937"/>
            <a:ext cx="8261306" cy="7059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375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Conclusione_Verana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45pt</a:t>
            </a:r>
          </a:p>
        </p:txBody>
      </p:sp>
      <p:pic>
        <p:nvPicPr>
          <p:cNvPr id="4" name="Immagine 3" descr="HR Excellence in Research">
            <a:extLst>
              <a:ext uri="{FF2B5EF4-FFF2-40B4-BE49-F238E27FC236}">
                <a16:creationId xmlns:a16="http://schemas.microsoft.com/office/drawing/2014/main" id="{B6157011-E2F2-75A2-1EFF-F599F5B8E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161" y="67763"/>
            <a:ext cx="967839" cy="836213"/>
          </a:xfrm>
          <a:prstGeom prst="rect">
            <a:avLst/>
          </a:prstGeom>
        </p:spPr>
      </p:pic>
      <p:pic>
        <p:nvPicPr>
          <p:cNvPr id="8" name="Immagine 7" descr="Università degli Studi di Firenze. Da un secolo, oltre.">
            <a:extLst>
              <a:ext uri="{FF2B5EF4-FFF2-40B4-BE49-F238E27FC236}">
                <a16:creationId xmlns:a16="http://schemas.microsoft.com/office/drawing/2014/main" id="{47466927-E375-3F07-4D66-5B0E68E76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23" t="35186" r="23530" b="38750"/>
          <a:stretch/>
        </p:blipFill>
        <p:spPr>
          <a:xfrm>
            <a:off x="197853" y="160120"/>
            <a:ext cx="1577474" cy="7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61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0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3" r:id="rId2"/>
    <p:sldLayoutId id="2147483714" r:id="rId3"/>
    <p:sldLayoutId id="2147483689" r:id="rId4"/>
    <p:sldLayoutId id="2147483712" r:id="rId5"/>
    <p:sldLayoutId id="2147483711" r:id="rId6"/>
    <p:sldLayoutId id="2147483710" r:id="rId7"/>
    <p:sldLayoutId id="2147483705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104F2D-5A80-071A-AD03-1429902CB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Controllo di copertura dinamico</a:t>
            </a:r>
            <a:br>
              <a:rPr lang="it-IT" dirty="0"/>
            </a:br>
            <a:r>
              <a:rPr lang="it-IT" dirty="0"/>
              <a:t>per il monitoraggio cooperativo</a:t>
            </a:r>
            <a:br>
              <a:rPr lang="it-IT" dirty="0"/>
            </a:br>
            <a:r>
              <a:rPr lang="it-IT" dirty="0"/>
              <a:t>in tempo reale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909573-A532-F2EF-B3A2-B752657A1D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Relatore: Prof. Giorgio Battistelli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3719AB1-3644-6B6B-B7EF-F1A8EE46F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Correlatore: Dott. Nicola Forti</a:t>
            </a:r>
          </a:p>
        </p:txBody>
      </p:sp>
    </p:spTree>
    <p:extLst>
      <p:ext uri="{BB962C8B-B14F-4D97-AF65-F5344CB8AC3E}">
        <p14:creationId xmlns:p14="http://schemas.microsoft.com/office/powerpoint/2010/main" val="4065654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F85E0-7649-A68E-6513-C4555F085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132" y="174617"/>
            <a:ext cx="4919736" cy="640944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Implementazione degli algoritmi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D56A04-5725-EE22-9AA2-9392F7241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6229" y="2159284"/>
            <a:ext cx="2242583" cy="1459388"/>
          </a:xfrm>
        </p:spPr>
        <p:txBody>
          <a:bodyPr>
            <a:normAutofit/>
          </a:bodyPr>
          <a:lstStyle/>
          <a:p>
            <a:r>
              <a:rPr lang="it-IT" dirty="0"/>
              <a:t>Librerie utilizzate: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NumPy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Pickle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Matplotlib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Pytorch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7C546E-C5CB-DCC3-2C34-F6788D8C8476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08442" y="2072523"/>
            <a:ext cx="2327115" cy="1826312"/>
          </a:xfrm>
        </p:spPr>
        <p:txBody>
          <a:bodyPr/>
          <a:lstStyle/>
          <a:p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Libreria open-source per il training dei modelli di machine 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Utilizzata per il calcolo del gradiente dell’indice di copertura totale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A453966-93BF-5ED0-037E-6EBF39B01B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6366" y="1435287"/>
            <a:ext cx="2028482" cy="571500"/>
          </a:xfrm>
        </p:spPr>
        <p:txBody>
          <a:bodyPr/>
          <a:lstStyle/>
          <a:p>
            <a:r>
              <a:rPr lang="it-IT" dirty="0"/>
              <a:t>Operazioni preliminari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43A5C7E-87C8-C8B0-C4E0-8614F2BBBCA8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187050" y="1916052"/>
            <a:ext cx="2327115" cy="236041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Setting dei parametri iniziali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Estrazione delle traiettorie dei targets (da un dataset fornito)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Generazione delle posizioni iniziali degli agenti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Calcolo degli indici di copertura iniziali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610E58B2-807C-0F9D-F674-7D69F9FEF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Implementazione degli algoritmi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799E01A4-4678-6C9A-C0FA-E849B0DD23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687" y="1446705"/>
            <a:ext cx="2789668" cy="383682"/>
          </a:xfrm>
        </p:spPr>
        <p:txBody>
          <a:bodyPr/>
          <a:lstStyle/>
          <a:p>
            <a:r>
              <a:rPr lang="it-IT" dirty="0"/>
              <a:t>Codice implementato in Python: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4A461DF3-53A5-4993-0D89-A1F25C620B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41713" y="1400565"/>
            <a:ext cx="1065079" cy="287558"/>
          </a:xfrm>
        </p:spPr>
        <p:txBody>
          <a:bodyPr/>
          <a:lstStyle/>
          <a:p>
            <a:r>
              <a:rPr lang="it-IT" dirty="0" err="1"/>
              <a:t>Pytorch</a:t>
            </a:r>
            <a:r>
              <a:rPr lang="it-IT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0004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5DC1DB-5BF5-3611-5F38-5A76A26BDBD8}"/>
              </a:ext>
            </a:extLst>
          </p:cNvPr>
          <p:cNvSpPr txBox="1">
            <a:spLocks/>
          </p:cNvSpPr>
          <p:nvPr/>
        </p:nvSpPr>
        <p:spPr>
          <a:xfrm>
            <a:off x="511941" y="879614"/>
            <a:ext cx="2540748" cy="274919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it-IT" dirty="0"/>
          </a:p>
          <a:p>
            <a:endParaRPr lang="it-IT" dirty="0"/>
          </a:p>
        </p:txBody>
      </p:sp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F03667D6-B829-884D-3B7B-6BF2B2F94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4826" y="3848563"/>
            <a:ext cx="4869174" cy="604241"/>
          </a:xfrm>
        </p:spPr>
        <p:txBody>
          <a:bodyPr/>
          <a:lstStyle/>
          <a:p>
            <a:r>
              <a:rPr lang="it-IT" dirty="0"/>
              <a:t>Dataset contenente le traiettorie dei target</a:t>
            </a:r>
          </a:p>
        </p:txBody>
      </p:sp>
      <p:pic>
        <p:nvPicPr>
          <p:cNvPr id="9" name="Immagine 8" descr="Immagine che contiene Policromia, Elementi grafici, Arte frattale, arte&#10;&#10;Descrizione generata automaticamente">
            <a:extLst>
              <a:ext uri="{FF2B5EF4-FFF2-40B4-BE49-F238E27FC236}">
                <a16:creationId xmlns:a16="http://schemas.microsoft.com/office/drawing/2014/main" id="{70702D02-CA83-01FA-0718-DA729EF93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7" t="11665" r="7692" b="1633"/>
          <a:stretch/>
        </p:blipFill>
        <p:spPr>
          <a:xfrm>
            <a:off x="4274826" y="896892"/>
            <a:ext cx="4054694" cy="293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testo 5">
                <a:extLst>
                  <a:ext uri="{FF2B5EF4-FFF2-40B4-BE49-F238E27FC236}">
                    <a16:creationId xmlns:a16="http://schemas.microsoft.com/office/drawing/2014/main" id="{5A74F9E7-2C3E-EAFC-88B4-432C1E2A1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0495" y="861262"/>
                <a:ext cx="3431742" cy="3402624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𝑴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𝟏𝟎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𝑵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𝟒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it-IT" sz="1600" b="1" i="1" dirty="0" err="1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initialAreaSize</a:t>
                </a: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= 200</a:t>
                </a:r>
              </a:p>
              <a:p>
                <a:pPr>
                  <a:lnSpc>
                    <a:spcPct val="120000"/>
                  </a:lnSpc>
                </a:pP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duration = 150  [s]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𝒓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𝟏𝟓𝟎</m:t>
                    </m:r>
                  </m:oMath>
                </a14:m>
                <a:endParaRPr lang="it-IT" sz="14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𝑴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sub>
                    </m:sSub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𝟏</m:t>
                    </m:r>
                  </m:oMath>
                </a14:m>
                <a:r>
                  <a:rPr lang="it-IT" dirty="0"/>
                  <a:t> </a:t>
                </a: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(determina il contributo di ogni agente)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E* = [1, 2]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𝟏𝟓𝟎</m:t>
                    </m:r>
                  </m:oMath>
                </a14:m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</m:t>
                    </m:r>
                  </m:oMath>
                </a14:m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6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0" name="Segnaposto testo 5">
                <a:extLst>
                  <a:ext uri="{FF2B5EF4-FFF2-40B4-BE49-F238E27FC236}">
                    <a16:creationId xmlns:a16="http://schemas.microsoft.com/office/drawing/2014/main" id="{5A74F9E7-2C3E-EAFC-88B4-432C1E2A1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95" y="861262"/>
                <a:ext cx="3431742" cy="3402624"/>
              </a:xfrm>
              <a:prstGeom prst="rect">
                <a:avLst/>
              </a:prstGeom>
              <a:blipFill>
                <a:blip r:embed="rId3"/>
                <a:stretch>
                  <a:fillRect l="-5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46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pic>
        <p:nvPicPr>
          <p:cNvPr id="14" name="Immagine 1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8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8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67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20" name="Immagine 19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2B3DD53-3F5E-40E8-9193-AFF06C330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27" t="4614" r="1152" b="76667"/>
          <a:stretch/>
        </p:blipFill>
        <p:spPr>
          <a:xfrm>
            <a:off x="535954" y="916307"/>
            <a:ext cx="847179" cy="840321"/>
          </a:xfrm>
          <a:prstGeom prst="rect">
            <a:avLst/>
          </a:prstGeom>
        </p:spPr>
      </p:pic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81A53E7-EF95-253D-B115-28FCDAF8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09" t="42097" r="1055" b="52137"/>
          <a:stretch/>
        </p:blipFill>
        <p:spPr>
          <a:xfrm>
            <a:off x="2738700" y="1472533"/>
            <a:ext cx="942535" cy="296591"/>
          </a:xfrm>
          <a:prstGeom prst="rect">
            <a:avLst/>
          </a:prstGeom>
        </p:spPr>
      </p:pic>
      <p:pic>
        <p:nvPicPr>
          <p:cNvPr id="2" name="Immagine 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FA968AE-B7A0-C404-C2D2-B7B079E06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27" t="23333" r="1152" b="57843"/>
          <a:stretch/>
        </p:blipFill>
        <p:spPr>
          <a:xfrm>
            <a:off x="1637327" y="986646"/>
            <a:ext cx="847179" cy="845009"/>
          </a:xfrm>
          <a:prstGeom prst="rect">
            <a:avLst/>
          </a:prstGeom>
        </p:spPr>
      </p:pic>
      <p:sp>
        <p:nvSpPr>
          <p:cNvPr id="6" name="Segnaposto testo 14">
            <a:extLst>
              <a:ext uri="{FF2B5EF4-FFF2-40B4-BE49-F238E27FC236}">
                <a16:creationId xmlns:a16="http://schemas.microsoft.com/office/drawing/2014/main" id="{DCE1CD60-777C-CEC2-2DBF-F5766F5A2947}"/>
              </a:ext>
            </a:extLst>
          </p:cNvPr>
          <p:cNvSpPr txBox="1">
            <a:spLocks/>
          </p:cNvSpPr>
          <p:nvPr/>
        </p:nvSpPr>
        <p:spPr>
          <a:xfrm>
            <a:off x="1252608" y="1965307"/>
            <a:ext cx="769438" cy="28755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125" dirty="0" err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Greedy</a:t>
            </a:r>
            <a:endParaRPr lang="it-IT" sz="1125" dirty="0">
              <a:solidFill>
                <a:srgbClr val="72727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Segnaposto testo 14">
            <a:extLst>
              <a:ext uri="{FF2B5EF4-FFF2-40B4-BE49-F238E27FC236}">
                <a16:creationId xmlns:a16="http://schemas.microsoft.com/office/drawing/2014/main" id="{7500F43F-6045-C755-89A7-E8BF199821C4}"/>
              </a:ext>
            </a:extLst>
          </p:cNvPr>
          <p:cNvSpPr txBox="1">
            <a:spLocks/>
          </p:cNvSpPr>
          <p:nvPr/>
        </p:nvSpPr>
        <p:spPr>
          <a:xfrm>
            <a:off x="4041713" y="1965307"/>
            <a:ext cx="1444687" cy="28755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125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Moto Browniano</a:t>
            </a:r>
          </a:p>
        </p:txBody>
      </p:sp>
      <p:sp>
        <p:nvSpPr>
          <p:cNvPr id="8" name="Segnaposto testo 14">
            <a:extLst>
              <a:ext uri="{FF2B5EF4-FFF2-40B4-BE49-F238E27FC236}">
                <a16:creationId xmlns:a16="http://schemas.microsoft.com/office/drawing/2014/main" id="{34DEB19E-40AB-A0AF-04AA-8B2C3AA13BAC}"/>
              </a:ext>
            </a:extLst>
          </p:cNvPr>
          <p:cNvSpPr txBox="1">
            <a:spLocks/>
          </p:cNvSpPr>
          <p:nvPr/>
        </p:nvSpPr>
        <p:spPr>
          <a:xfrm>
            <a:off x="6915430" y="1963543"/>
            <a:ext cx="1695593" cy="28755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125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Potenziale repulsivo</a:t>
            </a:r>
          </a:p>
        </p:txBody>
      </p:sp>
    </p:spTree>
    <p:extLst>
      <p:ext uri="{BB962C8B-B14F-4D97-AF65-F5344CB8AC3E}">
        <p14:creationId xmlns:p14="http://schemas.microsoft.com/office/powerpoint/2010/main" val="389178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" b="12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" b="12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" b="80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EE7A59D-5318-FD9C-ABFA-B35A79915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667" y="925719"/>
            <a:ext cx="6327172" cy="112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99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E*=2</a:t>
            </a:r>
          </a:p>
          <a:p>
            <a:endParaRPr lang="it-IT" dirty="0"/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56A9D7C0-177E-0E24-473A-95D078B5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46626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E*=2</a:t>
            </a:r>
          </a:p>
        </p:txBody>
      </p:sp>
      <p:pic>
        <p:nvPicPr>
          <p:cNvPr id="12" name="Immagine 1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18646D4-4B9B-DDDB-B6D7-313FC6CF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87" y="1859477"/>
            <a:ext cx="4165923" cy="2298764"/>
          </a:xfrm>
          <a:prstGeom prst="rect">
            <a:avLst/>
          </a:prstGeom>
        </p:spPr>
      </p:pic>
      <p:pic>
        <p:nvPicPr>
          <p:cNvPr id="14" name="Immagine 13" descr="Immagine che contiene schermata, testo, diagramma, cerchio">
            <a:extLst>
              <a:ext uri="{FF2B5EF4-FFF2-40B4-BE49-F238E27FC236}">
                <a16:creationId xmlns:a16="http://schemas.microsoft.com/office/drawing/2014/main" id="{BE69BD78-71C4-1FF5-E832-4FFB2FBE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91" y="874987"/>
            <a:ext cx="3963076" cy="398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68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5" b="245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5" b="245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8" b="198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22" name="Immagine 2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81A53E7-EF95-253D-B115-28FCDAF8A2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009" t="42097" r="1055" b="52137"/>
          <a:stretch/>
        </p:blipFill>
        <p:spPr>
          <a:xfrm>
            <a:off x="332912" y="1767264"/>
            <a:ext cx="942535" cy="29659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1B994AF-B15C-065F-DEDC-07AC1C12BB9D}"/>
              </a:ext>
            </a:extLst>
          </p:cNvPr>
          <p:cNvSpPr txBox="1"/>
          <p:nvPr/>
        </p:nvSpPr>
        <p:spPr>
          <a:xfrm>
            <a:off x="2352024" y="905080"/>
            <a:ext cx="4572000" cy="368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800" i="1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Richiesta di coverage meno restrittiva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6660590-5CBC-BBB3-C6C9-20241EB9C500}"/>
              </a:ext>
            </a:extLst>
          </p:cNvPr>
          <p:cNvSpPr txBox="1"/>
          <p:nvPr/>
        </p:nvSpPr>
        <p:spPr>
          <a:xfrm>
            <a:off x="2581422" y="1383267"/>
            <a:ext cx="3981156" cy="237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/>
            </a:pPr>
            <a:r>
              <a:rPr kumimoji="0" lang="it-IT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Non è presente il problema della collisione tra gli agenti</a:t>
            </a:r>
          </a:p>
        </p:txBody>
      </p:sp>
      <p:pic>
        <p:nvPicPr>
          <p:cNvPr id="2" name="Immagine 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F92E989-5119-D5E6-1D33-DF549840F5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527" t="4614" r="1152" b="76667"/>
          <a:stretch/>
        </p:blipFill>
        <p:spPr>
          <a:xfrm>
            <a:off x="332912" y="836856"/>
            <a:ext cx="847179" cy="840321"/>
          </a:xfrm>
          <a:prstGeom prst="rect">
            <a:avLst/>
          </a:prstGeom>
        </p:spPr>
      </p:pic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D9475853-9BDB-6D81-0781-7569286DE3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527" t="23333" r="1152" b="57843"/>
          <a:stretch/>
        </p:blipFill>
        <p:spPr>
          <a:xfrm>
            <a:off x="1275447" y="853765"/>
            <a:ext cx="847179" cy="845009"/>
          </a:xfrm>
          <a:prstGeom prst="rect">
            <a:avLst/>
          </a:prstGeom>
        </p:spPr>
      </p:pic>
      <p:sp>
        <p:nvSpPr>
          <p:cNvPr id="7" name="Segnaposto testo 14">
            <a:extLst>
              <a:ext uri="{FF2B5EF4-FFF2-40B4-BE49-F238E27FC236}">
                <a16:creationId xmlns:a16="http://schemas.microsoft.com/office/drawing/2014/main" id="{1D9AB2A7-EFAA-42AA-08B1-E5C0CF7F875C}"/>
              </a:ext>
            </a:extLst>
          </p:cNvPr>
          <p:cNvSpPr txBox="1">
            <a:spLocks/>
          </p:cNvSpPr>
          <p:nvPr/>
        </p:nvSpPr>
        <p:spPr>
          <a:xfrm>
            <a:off x="1252608" y="1965307"/>
            <a:ext cx="769438" cy="28755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125" dirty="0" err="1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Greedy</a:t>
            </a:r>
            <a:endParaRPr lang="it-IT" sz="1125" dirty="0">
              <a:solidFill>
                <a:srgbClr val="72727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Segnaposto testo 14">
            <a:extLst>
              <a:ext uri="{FF2B5EF4-FFF2-40B4-BE49-F238E27FC236}">
                <a16:creationId xmlns:a16="http://schemas.microsoft.com/office/drawing/2014/main" id="{AE97C65F-2A93-65A2-1E18-1EAC2E94C593}"/>
              </a:ext>
            </a:extLst>
          </p:cNvPr>
          <p:cNvSpPr txBox="1">
            <a:spLocks/>
          </p:cNvSpPr>
          <p:nvPr/>
        </p:nvSpPr>
        <p:spPr>
          <a:xfrm>
            <a:off x="4041713" y="1951790"/>
            <a:ext cx="1444687" cy="28755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125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Moto Browniano</a:t>
            </a:r>
          </a:p>
        </p:txBody>
      </p:sp>
      <p:sp>
        <p:nvSpPr>
          <p:cNvPr id="10" name="Segnaposto testo 14">
            <a:extLst>
              <a:ext uri="{FF2B5EF4-FFF2-40B4-BE49-F238E27FC236}">
                <a16:creationId xmlns:a16="http://schemas.microsoft.com/office/drawing/2014/main" id="{5AD36BD4-BBB1-EFCD-F964-619A34EC479D}"/>
              </a:ext>
            </a:extLst>
          </p:cNvPr>
          <p:cNvSpPr txBox="1">
            <a:spLocks/>
          </p:cNvSpPr>
          <p:nvPr/>
        </p:nvSpPr>
        <p:spPr>
          <a:xfrm>
            <a:off x="7020511" y="1965307"/>
            <a:ext cx="1695593" cy="28755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125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Potenziale repulsivo</a:t>
            </a:r>
          </a:p>
        </p:txBody>
      </p:sp>
    </p:spTree>
    <p:extLst>
      <p:ext uri="{BB962C8B-B14F-4D97-AF65-F5344CB8AC3E}">
        <p14:creationId xmlns:p14="http://schemas.microsoft.com/office/powerpoint/2010/main" val="2343721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53659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68C2053-FCA4-B15B-4ADA-9D64541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" b="127"/>
          <a:stretch/>
        </p:blipFill>
        <p:spPr>
          <a:xfrm>
            <a:off x="0" y="2206034"/>
            <a:ext cx="3009690" cy="24874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6E229FD-5863-2217-0A1C-29D344C9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" b="127"/>
          <a:stretch/>
        </p:blipFill>
        <p:spPr>
          <a:xfrm>
            <a:off x="3069937" y="2206034"/>
            <a:ext cx="3009687" cy="248749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49156D2-0861-01AA-579D-592719DF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" b="80"/>
          <a:stretch/>
        </p:blipFill>
        <p:spPr>
          <a:xfrm>
            <a:off x="6134313" y="2206034"/>
            <a:ext cx="3009687" cy="248984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EE7A59D-5318-FD9C-ABFA-B35A799153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09667" y="945056"/>
            <a:ext cx="6327172" cy="108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1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Simulazione, E*=1</a:t>
            </a:r>
          </a:p>
          <a:p>
            <a:endParaRPr lang="it-IT" dirty="0"/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56A9D7C0-177E-0E24-473A-95D078B5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5" y="346626"/>
            <a:ext cx="3450870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Simulazione con E*=1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18646D4-4B9B-DDDB-B6D7-313FC6CF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587" y="2459033"/>
            <a:ext cx="4165923" cy="228133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E69BD78-71C4-1FF5-E832-4FFB2FBE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31491" y="874988"/>
            <a:ext cx="3963076" cy="398638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4D7460E-0134-1ABD-BB67-773F7863ED41}"/>
              </a:ext>
            </a:extLst>
          </p:cNvPr>
          <p:cNvSpPr txBox="1"/>
          <p:nvPr/>
        </p:nvSpPr>
        <p:spPr>
          <a:xfrm>
            <a:off x="319214" y="1001384"/>
            <a:ext cx="4093296" cy="97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800" i="1" dirty="0">
                <a:solidFill>
                  <a:srgbClr val="72727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 intuisce quanto i parametri del progetto siano fortemente interdipendenti</a:t>
            </a:r>
          </a:p>
        </p:txBody>
      </p:sp>
    </p:spTree>
    <p:extLst>
      <p:ext uri="{BB962C8B-B14F-4D97-AF65-F5344CB8AC3E}">
        <p14:creationId xmlns:p14="http://schemas.microsoft.com/office/powerpoint/2010/main" val="2487898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093F5C-0C01-2A95-57A6-C50E77DF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Conclusione e possibili sviluppi</a:t>
            </a: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EA1E4617-5A32-2EDD-0DDA-C0FAA150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113" y="715768"/>
            <a:ext cx="1924829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Conclusioni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83C5A6A-20CD-ECF7-C077-A68DE4161D9B}"/>
              </a:ext>
            </a:extLst>
          </p:cNvPr>
          <p:cNvSpPr txBox="1"/>
          <p:nvPr/>
        </p:nvSpPr>
        <p:spPr>
          <a:xfrm>
            <a:off x="4696162" y="1496687"/>
            <a:ext cx="4321228" cy="2469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Uso di tecniche avanzate: RL, DRL, MADRL, model-</a:t>
            </a:r>
            <a:r>
              <a:rPr lang="it-IT" sz="1050" i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based</a:t>
            </a: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Modifica dell’altitudine degli agenti</a:t>
            </a: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Esplorazione dell’area di interesse</a:t>
            </a: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0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9EA840-7FDC-B677-FCAB-5CB644D1A8D1}"/>
              </a:ext>
            </a:extLst>
          </p:cNvPr>
          <p:cNvSpPr txBox="1"/>
          <p:nvPr/>
        </p:nvSpPr>
        <p:spPr>
          <a:xfrm>
            <a:off x="189914" y="1432301"/>
            <a:ext cx="4321228" cy="3416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E’ possibile affermare che, tramite un’accurata simulazione e un’analisi degli indici di copertura, gli algoritmi implementati aumentano e garantiscono nel tempo un livello di coverage soddisfacente dei targets mobili.</a:t>
            </a: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it-IT" sz="1050" i="1" dirty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Analisi e differenze tra i 3 diversi tipi di algoritmi</a:t>
            </a: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it-IT" sz="105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28600" marR="0" lvl="0" indent="-22860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050" i="1" dirty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 f</a:t>
            </a:r>
            <a:r>
              <a:rPr kumimoji="0" lang="it-IT" sz="1050" i="1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lessibilità</a:t>
            </a:r>
            <a:r>
              <a:rPr kumimoji="0" lang="it-IT" sz="105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nella richiesta di copertura, la quale conduce a una gestione più efficiente delle risorse degli agenti, migliora ulteriormente la qualità del monitoraggio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0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itolo 2">
            <a:extLst>
              <a:ext uri="{FF2B5EF4-FFF2-40B4-BE49-F238E27FC236}">
                <a16:creationId xmlns:a16="http://schemas.microsoft.com/office/drawing/2014/main" id="{4B4C699E-1D1E-729B-8E58-39D16E89E879}"/>
              </a:ext>
            </a:extLst>
          </p:cNvPr>
          <p:cNvSpPr txBox="1">
            <a:spLocks/>
          </p:cNvSpPr>
          <p:nvPr/>
        </p:nvSpPr>
        <p:spPr>
          <a:xfrm>
            <a:off x="5537930" y="732050"/>
            <a:ext cx="2637693" cy="45547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Possibili sviluppi</a:t>
            </a:r>
          </a:p>
        </p:txBody>
      </p:sp>
    </p:spTree>
    <p:extLst>
      <p:ext uri="{BB962C8B-B14F-4D97-AF65-F5344CB8AC3E}">
        <p14:creationId xmlns:p14="http://schemas.microsoft.com/office/powerpoint/2010/main" val="774617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D4EA38DD-12F7-FB4B-8A7D-28D03E1D2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872" y="829254"/>
            <a:ext cx="6138255" cy="705915"/>
          </a:xfrm>
        </p:spPr>
        <p:txBody>
          <a:bodyPr/>
          <a:lstStyle/>
          <a:p>
            <a:r>
              <a:rPr lang="it-IT" dirty="0"/>
              <a:t>Grazie per l’attenzione !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9BC4F23-EDFD-19DE-88A6-A9FC27FC0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729" y="1405412"/>
            <a:ext cx="6258540" cy="35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8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308" y="345642"/>
            <a:ext cx="4749384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Controllo di copertura dinamico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  <a:p>
            <a:endParaRPr lang="it-IT" dirty="0"/>
          </a:p>
        </p:txBody>
      </p:sp>
      <p:pic>
        <p:nvPicPr>
          <p:cNvPr id="11" name="Immagine 10" descr="Immagine che contiene Arte bambini, diagramma, design&#10;&#10;Descrizione generata automaticamente">
            <a:extLst>
              <a:ext uri="{FF2B5EF4-FFF2-40B4-BE49-F238E27FC236}">
                <a16:creationId xmlns:a16="http://schemas.microsoft.com/office/drawing/2014/main" id="{ABA7D3E0-5A92-A18A-739B-33C09D1E5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5" t="4190" r="10196" b="3851"/>
          <a:stretch/>
        </p:blipFill>
        <p:spPr>
          <a:xfrm>
            <a:off x="4394480" y="1255102"/>
            <a:ext cx="4444309" cy="3397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2795112"/>
                <a:ext cx="3736502" cy="2749190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𝑨𝒍𝒈𝒐𝒓𝒊𝒕𝒎𝒐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𝒄𝒐𝒑𝒆𝒓𝒕𝒖𝒓𝒂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𝒅𝒊𝒏𝒂𝒎𝒊𝒄𝒐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:</m:t>
                      </m:r>
                    </m:oMath>
                  </m:oMathPara>
                </a14:m>
                <a:endParaRPr lang="it-IT" sz="1800" b="1" dirty="0">
                  <a:solidFill>
                    <a:srgbClr val="727272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Strategia ‘</a:t>
                </a:r>
                <a:r>
                  <a:rPr lang="it-IT" sz="1400" i="1" dirty="0" err="1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greedy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’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Tecnica di ottimizzazione: metodo di ascesa del gradiente</a:t>
                </a:r>
              </a:p>
              <a:p>
                <a:pPr>
                  <a:lnSpc>
                    <a:spcPct val="110000"/>
                  </a:lnSpc>
                </a:pP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Implementazione in 3 versioni differenti</a:t>
                </a:r>
              </a:p>
              <a:p>
                <a:pPr>
                  <a:lnSpc>
                    <a:spcPct val="110000"/>
                  </a:lnSpc>
                </a:pP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2795112"/>
                <a:ext cx="3736502" cy="2749190"/>
              </a:xfrm>
              <a:prstGeom prst="rect">
                <a:avLst/>
              </a:prstGeom>
              <a:blipFill>
                <a:blip r:embed="rId3"/>
                <a:stretch>
                  <a:fillRect l="-326" r="-1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testo 5">
                <a:extLst>
                  <a:ext uri="{FF2B5EF4-FFF2-40B4-BE49-F238E27FC236}">
                    <a16:creationId xmlns:a16="http://schemas.microsoft.com/office/drawing/2014/main" id="{EEE3DD13-461E-5A96-4B26-E2B336A061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1130024"/>
                <a:ext cx="3736502" cy="14417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7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𝑶𝒃𝒃𝒊𝒆𝒕𝒕𝒊𝒗𝒐</m:t>
                      </m:r>
                      <m:r>
                        <a:rPr lang="it-IT" sz="17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:</m:t>
                      </m:r>
                    </m:oMath>
                  </m:oMathPara>
                </a14:m>
                <a:endParaRPr lang="it-IT" sz="17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Implementazione di un algoritmo che permetta di determinare le traiettorie degli agenti al fine di coprire al meglio i target dinamici nel tempo 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3" name="Segnaposto testo 5">
                <a:extLst>
                  <a:ext uri="{FF2B5EF4-FFF2-40B4-BE49-F238E27FC236}">
                    <a16:creationId xmlns:a16="http://schemas.microsoft.com/office/drawing/2014/main" id="{EEE3DD13-461E-5A96-4B26-E2B336A06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1130024"/>
                <a:ext cx="3736502" cy="1441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01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683" y="315034"/>
            <a:ext cx="5950634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Formulazione matematica del problema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Formulazione matematica del problema</a:t>
            </a:r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5">
                <a:extLst>
                  <a:ext uri="{FF2B5EF4-FFF2-40B4-BE49-F238E27FC236}">
                    <a16:creationId xmlns:a16="http://schemas.microsoft.com/office/drawing/2014/main" id="{BB34B0AA-AF82-BEBB-0D8B-9A54B64EEE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588" y="1125799"/>
                <a:ext cx="3431742" cy="2749190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𝑴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#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targets dinamici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𝒒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𝒋</m:t>
                        </m:r>
                      </m:sub>
                    </m:sSub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(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𝒕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ℝ</m:t>
                        </m:r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 dirty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posizioni target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𝑵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#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agenti dinamici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ℝ</m:t>
                        </m:r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posizioni agenti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𝒓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ℝ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raggio di copertura agenti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𝒍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𝒊𝒋</m:t>
                        </m:r>
                      </m:sub>
                    </m:sSub>
                    <m:d>
                      <m:d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sz="1600" b="1" i="1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1600" b="1" i="1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it-IT" sz="1600" b="1" i="1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1" i="1">
                                        <a:solidFill>
                                          <a:srgbClr val="727272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𝟐</m:t>
                        </m:r>
                      </m:sup>
                    </m:sSup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 </m:t>
                    </m:r>
                  </m:oMath>
                </a14:m>
                <a:r>
                  <a:rPr lang="it-IT" sz="1600" b="1" i="1" dirty="0">
                    <a:solidFill>
                      <a:srgbClr val="727272"/>
                    </a:solidFill>
                    <a:latin typeface="Cambria Math" panose="02040503050406030204" pitchFamily="18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distanza tra l’agente i e il target j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𝑴</m:t>
                        </m:r>
                      </m:e>
                      <m:sub>
                        <m:r>
                          <a:rPr lang="it-IT" sz="16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𝒑</m:t>
                        </m:r>
                      </m:sub>
                    </m:sSub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ℝ</m:t>
                    </m:r>
                    <m:r>
                      <a:rPr lang="it-IT" sz="1600" b="1" i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:  </m:t>
                    </m:r>
                  </m:oMath>
                </a14:m>
                <a:r>
                  <a:rPr lang="it-IT" sz="14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qualità di rilevamento di picco</a:t>
                </a:r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" name="Segnaposto testo 5">
                <a:extLst>
                  <a:ext uri="{FF2B5EF4-FFF2-40B4-BE49-F238E27FC236}">
                    <a16:creationId xmlns:a16="http://schemas.microsoft.com/office/drawing/2014/main" id="{BB34B0AA-AF82-BEBB-0D8B-9A54B64EE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1125799"/>
                <a:ext cx="3431742" cy="2749190"/>
              </a:xfrm>
              <a:prstGeom prst="rect">
                <a:avLst/>
              </a:prstGeom>
              <a:blipFill>
                <a:blip r:embed="rId2"/>
                <a:stretch>
                  <a:fillRect l="-533" t="-1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B58DF00F-5D8F-3F07-B4F2-2443A587B2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9141" y="1125799"/>
                <a:ext cx="5058271" cy="2123261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Funzione di misurazione: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d>
                        <m:d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it-IT" sz="1400" b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it-IT" sz="1400" b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sz="1400" b="1" i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it-IT" sz="1400" b="1" i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sz="1400" b="1" i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𝒍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𝒊𝒋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it-IT" sz="1400" b="1" i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sz="1400" b="1">
                                                      <a:solidFill>
                                                        <a:srgbClr val="72727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𝒕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it-IT" sz="1400" b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it-IT" sz="1400" b="1">
                                                  <a:solidFill>
                                                    <a:srgbClr val="72727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it-IT" sz="1400" b="1" i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e>
                                        <m:sup>
                                          <m:r>
                                            <a:rPr lang="it-IT" sz="1400" b="1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1400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𝒔𝒆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𝒔𝒆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it-IT" sz="1400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B58DF00F-5D8F-3F07-B4F2-2443A587B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141" y="1125799"/>
                <a:ext cx="5058271" cy="2123261"/>
              </a:xfrm>
              <a:prstGeom prst="rect">
                <a:avLst/>
              </a:prstGeom>
              <a:blipFill>
                <a:blip r:embed="rId3"/>
                <a:stretch>
                  <a:fillRect t="-8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schermata, design, cubo">
            <a:extLst>
              <a:ext uri="{FF2B5EF4-FFF2-40B4-BE49-F238E27FC236}">
                <a16:creationId xmlns:a16="http://schemas.microsoft.com/office/drawing/2014/main" id="{D6260598-101E-D8E9-91EF-3C43933847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07" t="16828" r="14275" b="11902"/>
          <a:stretch/>
        </p:blipFill>
        <p:spPr>
          <a:xfrm>
            <a:off x="7119345" y="2831661"/>
            <a:ext cx="1778067" cy="18475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9A7C012-B922-DDBB-9EA4-E53C8915921B}"/>
                  </a:ext>
                </a:extLst>
              </p:cNvPr>
              <p:cNvSpPr txBox="1"/>
              <p:nvPr/>
            </p:nvSpPr>
            <p:spPr>
              <a:xfrm>
                <a:off x="3951758" y="2830367"/>
                <a:ext cx="1587755" cy="343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» </m:t>
                          </m:r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it-IT" sz="14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</a:rPr>
                        <m:t> ∈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it-IT" sz="14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9A7C012-B922-DDBB-9EA4-E53C89159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758" y="2830367"/>
                <a:ext cx="1587755" cy="3435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37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224" y="313545"/>
            <a:ext cx="5725551" cy="455479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Logica della formulazione matematica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Formulazione matematica del problema</a:t>
            </a:r>
          </a:p>
          <a:p>
            <a:endParaRPr lang="it-IT" dirty="0"/>
          </a:p>
        </p:txBody>
      </p:sp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9F5A5E1-3390-22C7-58A4-5A4CC60D4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2182766"/>
            <a:ext cx="4248124" cy="2647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testo 6">
                <a:extLst>
                  <a:ext uri="{FF2B5EF4-FFF2-40B4-BE49-F238E27FC236}">
                    <a16:creationId xmlns:a16="http://schemas.microsoft.com/office/drawing/2014/main" id="{8439CAFC-C372-E0A6-7093-15ECD0938E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1006300"/>
                <a:ext cx="4713278" cy="1196457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Indici di copertura dei target j: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𝑬</m:t>
                        </m:r>
                      </m:e>
                      <m: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𝟏</m:t>
                        </m:r>
                      </m:sub>
                      <m:sup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𝑵</m:t>
                        </m:r>
                      </m:sup>
                      <m:e>
                        <m:sSub>
                          <m:sSub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𝒊𝒋</m:t>
                            </m:r>
                          </m:sub>
                        </m:sSub>
                        <m:d>
                          <m:d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𝒊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it-IT" sz="1200" b="1" i="1" smtClean="0">
                                    <a:solidFill>
                                      <a:srgbClr val="727272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𝒕</m:t>
                                </m:r>
                              </m:e>
                            </m:d>
                          </m:e>
                        </m:d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𝒄𝒐𝒏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𝒇𝒊𝒔𝒔𝒂𝒕𝒐</m:t>
                        </m:r>
                      </m:e>
                    </m:nary>
                  </m:oMath>
                </a14:m>
                <a:r>
                  <a:rPr lang="it-IT" sz="1200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𝑬</m:t>
                        </m:r>
                      </m:e>
                      <m: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𝒋</m:t>
                        </m:r>
                      </m:sub>
                    </m:sSub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𝒕</m:t>
                    </m:r>
                    <m:r>
                      <a:rPr lang="it-IT" sz="12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)∈</m:t>
                    </m:r>
                    <m:d>
                      <m:dPr>
                        <m:begChr m:val="["/>
                        <m:endChr m:val="]"/>
                        <m:ctrlP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it-IT" sz="1200" b="1" i="1" smtClean="0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it-IT" sz="12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e>
                    </m:d>
                  </m:oMath>
                </a14:m>
                <a:endParaRPr lang="it-IT" sz="1200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Segnaposto testo 6">
                <a:extLst>
                  <a:ext uri="{FF2B5EF4-FFF2-40B4-BE49-F238E27FC236}">
                    <a16:creationId xmlns:a16="http://schemas.microsoft.com/office/drawing/2014/main" id="{8439CAFC-C372-E0A6-7093-15ECD0938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1006300"/>
                <a:ext cx="4713278" cy="1196457"/>
              </a:xfrm>
              <a:prstGeom prst="rect">
                <a:avLst/>
              </a:prstGeom>
              <a:blipFill>
                <a:blip r:embed="rId3"/>
                <a:stretch>
                  <a:fillRect t="-1531" b="-510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testo 6">
                <a:extLst>
                  <a:ext uri="{FF2B5EF4-FFF2-40B4-BE49-F238E27FC236}">
                    <a16:creationId xmlns:a16="http://schemas.microsoft.com/office/drawing/2014/main" id="{94159D24-C79D-C64A-A085-810A8FBC0B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2307061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Indice di copertura totale: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𝑬</m:t>
                      </m:r>
                      <m:d>
                        <m:d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𝒋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𝑴</m:t>
                          </m:r>
                        </m:sup>
                        <m:e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Segnaposto testo 6">
                <a:extLst>
                  <a:ext uri="{FF2B5EF4-FFF2-40B4-BE49-F238E27FC236}">
                    <a16:creationId xmlns:a16="http://schemas.microsoft.com/office/drawing/2014/main" id="{94159D24-C79D-C64A-A085-810A8FBC0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2307061"/>
                <a:ext cx="4589036" cy="1023194"/>
              </a:xfrm>
              <a:prstGeom prst="rect">
                <a:avLst/>
              </a:prstGeom>
              <a:blipFill>
                <a:blip r:embed="rId4"/>
                <a:stretch>
                  <a:fillRect t="-12500" b="-7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testo 6">
                <a:extLst>
                  <a:ext uri="{FF2B5EF4-FFF2-40B4-BE49-F238E27FC236}">
                    <a16:creationId xmlns:a16="http://schemas.microsoft.com/office/drawing/2014/main" id="{707EA462-C9D5-6FE1-72B3-1C8D4E5E02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3379223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Funzione sigmoidale: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25" b="1" i="0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d>
                        <m:d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𝐣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</m:e>
                      </m:d>
                      <m:r>
                        <a:rPr lang="it-IT" sz="1125" b="1" i="0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it-IT" sz="1125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𝐭𝐚𝐧𝐡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1125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sub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𝐣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𝐭</m:t>
                                      </m:r>
                                    </m:e>
                                  </m:d>
                                  <m:r>
                                    <a:rPr lang="it-IT" sz="1125" b="1" i="0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t-IT" sz="1125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𝐄</m:t>
                                      </m:r>
                                    </m:e>
                                    <m:sup>
                                      <m:r>
                                        <a:rPr lang="it-IT" sz="1125" b="1" i="0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125" b="1" i="0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func>
                        </m:num>
                        <m:den>
                          <m:r>
                            <a:rPr lang="it-IT" sz="1125" b="1" i="0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Segnaposto testo 6">
                <a:extLst>
                  <a:ext uri="{FF2B5EF4-FFF2-40B4-BE49-F238E27FC236}">
                    <a16:creationId xmlns:a16="http://schemas.microsoft.com/office/drawing/2014/main" id="{707EA462-C9D5-6FE1-72B3-1C8D4E5E0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3379223"/>
                <a:ext cx="4589036" cy="1023194"/>
              </a:xfrm>
              <a:prstGeom prst="rect">
                <a:avLst/>
              </a:prstGeom>
              <a:blipFill>
                <a:blip r:embed="rId5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testo 6">
                <a:extLst>
                  <a:ext uri="{FF2B5EF4-FFF2-40B4-BE49-F238E27FC236}">
                    <a16:creationId xmlns:a16="http://schemas.microsoft.com/office/drawing/2014/main" id="{D7B3D6CC-0684-101E-F8ED-9E39244D5F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4396507"/>
                <a:ext cx="4589036" cy="682597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125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𝑬</m:t>
                          </m:r>
                        </m:e>
                        <m:sup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it-IT" sz="1125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𝒔𝒐𝒈𝒍𝒊𝒂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𝒅𝒊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𝒄𝒐𝒑𝒆𝒓𝒕𝒖𝒓𝒂</m:t>
                      </m:r>
                      <m:r>
                        <a:rPr lang="it-IT" sz="1125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d>
                        <m:dPr>
                          <m:ctrlP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125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𝑳𝑩</m:t>
                          </m:r>
                        </m:e>
                      </m:d>
                    </m:oMath>
                  </m:oMathPara>
                </a14:m>
                <a:endParaRPr lang="it-IT" sz="1125" b="1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Segnaposto testo 6">
                <a:extLst>
                  <a:ext uri="{FF2B5EF4-FFF2-40B4-BE49-F238E27FC236}">
                    <a16:creationId xmlns:a16="http://schemas.microsoft.com/office/drawing/2014/main" id="{D7B3D6CC-0684-101E-F8ED-9E39244D5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4396507"/>
                <a:ext cx="4589036" cy="6825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00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024" y="303845"/>
            <a:ext cx="1541951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Algoritmi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211" y="1250779"/>
                <a:ext cx="3736502" cy="2749190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𝑴𝒆𝒕𝒐𝒅𝒐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𝒂𝒔𝒄𝒆𝒔𝒂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𝒅𝒆𝒍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𝒈𝒓𝒂𝒅𝒊𝒆𝒏𝒕𝒆</m:t>
                      </m:r>
                    </m:oMath>
                  </m:oMathPara>
                </a14:m>
                <a:endParaRPr lang="it-IT" dirty="0"/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Massimizzazione dell’indice di copertura totale</a:t>
                </a:r>
              </a:p>
              <a:p>
                <a:pPr>
                  <a:lnSpc>
                    <a:spcPct val="110000"/>
                  </a:lnSpc>
                </a:pPr>
                <a:endParaRPr lang="it-IT" sz="13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 modo distribuito, ogni agente calcola il gradiente rispetto alla propria posizione</a:t>
                </a:r>
              </a:p>
              <a:p>
                <a:pPr>
                  <a:lnSpc>
                    <a:spcPct val="110000"/>
                  </a:lnSpc>
                </a:pPr>
                <a:endParaRPr lang="it-IT" sz="1300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Ogni agente si muove nella direzione del gradiente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12" name="Segnaposto testo 5">
                <a:extLst>
                  <a:ext uri="{FF2B5EF4-FFF2-40B4-BE49-F238E27FC236}">
                    <a16:creationId xmlns:a16="http://schemas.microsoft.com/office/drawing/2014/main" id="{D882F3BE-9090-E256-F724-A9E5CFCF8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1" y="1250779"/>
                <a:ext cx="3736502" cy="2749190"/>
              </a:xfrm>
              <a:prstGeom prst="rect">
                <a:avLst/>
              </a:prstGeom>
              <a:blipFill>
                <a:blip r:embed="rId2"/>
                <a:stretch>
                  <a:fillRect r="-1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cerchio, diagramma, linea, Parallelo&#10;&#10;Descrizione generata automaticamente">
            <a:extLst>
              <a:ext uri="{FF2B5EF4-FFF2-40B4-BE49-F238E27FC236}">
                <a16:creationId xmlns:a16="http://schemas.microsoft.com/office/drawing/2014/main" id="{2F6104DE-681F-8867-EC68-4D98F7E98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3" t="6793" r="7737"/>
          <a:stretch/>
        </p:blipFill>
        <p:spPr>
          <a:xfrm>
            <a:off x="4280087" y="1236328"/>
            <a:ext cx="4478582" cy="357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4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818" y="276545"/>
            <a:ext cx="4842363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Versione 1: ascesa del gradiente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6" name="Immagine 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6A9FDD90-8D47-BA94-E72A-331E62D74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" r="1419"/>
          <a:stretch/>
        </p:blipFill>
        <p:spPr>
          <a:xfrm>
            <a:off x="1375260" y="975332"/>
            <a:ext cx="6393480" cy="2817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A5A615F-29EE-9730-21AC-5B8008250A06}"/>
                  </a:ext>
                </a:extLst>
              </p:cNvPr>
              <p:cNvSpPr txBox="1"/>
              <p:nvPr/>
            </p:nvSpPr>
            <p:spPr>
              <a:xfrm>
                <a:off x="246587" y="4321517"/>
                <a:ext cx="7842335" cy="397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→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𝑷𝒓𝒐𝒃𝒍𝒆𝒎𝒂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𝒅𝒆𝒍𝒍𝒂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𝒄𝒐𝒍𝒍𝒊𝒔𝒊𝒐𝒏𝒆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𝒕𝒓𝒂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𝒈𝒍𝒊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𝒂𝒈𝒆𝒏𝒕𝒊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A5A615F-29EE-9730-21AC-5B8008250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7" y="4321517"/>
                <a:ext cx="7842335" cy="39703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DA69236-3695-1DF5-C5B6-9A81F472ED93}"/>
                  </a:ext>
                </a:extLst>
              </p:cNvPr>
              <p:cNvSpPr txBox="1"/>
              <p:nvPr/>
            </p:nvSpPr>
            <p:spPr>
              <a:xfrm>
                <a:off x="246588" y="3930225"/>
                <a:ext cx="8208095" cy="293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it-IT" sz="13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𝜺</m:t>
                    </m:r>
                    <m:r>
                      <a:rPr lang="it-IT" sz="13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it-IT" sz="1300" i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passo di salita, responsabile della velocità con cui gli agenti si muovono seguendo il gradiente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DA69236-3695-1DF5-C5B6-9A81F472E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3930225"/>
                <a:ext cx="8208095" cy="293991"/>
              </a:xfrm>
              <a:prstGeom prst="rect">
                <a:avLst/>
              </a:prstGeom>
              <a:blipFill>
                <a:blip r:embed="rId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720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8" y="276630"/>
            <a:ext cx="5686021" cy="483077"/>
          </a:xfrm>
        </p:spPr>
        <p:txBody>
          <a:bodyPr/>
          <a:lstStyle/>
          <a:p>
            <a:r>
              <a:rPr lang="it-IT" sz="2000" dirty="0">
                <a:solidFill>
                  <a:srgbClr val="727272"/>
                </a:solidFill>
                <a:cs typeface="+mn-cs"/>
              </a:rPr>
              <a:t>Versione 2: aggiunta moto Browniano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5" name="Immagine 4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3B309CC1-0735-863A-F658-461D52CCD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047" y="2130377"/>
            <a:ext cx="5728546" cy="2740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5">
                <a:extLst>
                  <a:ext uri="{FF2B5EF4-FFF2-40B4-BE49-F238E27FC236}">
                    <a16:creationId xmlns:a16="http://schemas.microsoft.com/office/drawing/2014/main" id="{42B8622F-76FF-A8FC-E342-9690CB4588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588" y="926743"/>
                <a:ext cx="3246640" cy="384048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𝑪𝒐𝒎𝒑𝒐𝒏𝒆𝒏𝒕𝒆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𝑩𝒓𝒐𝒘𝒏𝒊𝒂𝒏𝒂</m:t>
                      </m:r>
                    </m:oMath>
                  </m:oMathPara>
                </a14:m>
                <a:endParaRPr lang="it-IT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400" b="1" dirty="0">
                            <a:solidFill>
                              <a:srgbClr val="727272"/>
                            </a:solidFill>
                            <a:ea typeface="Verdana" panose="020B0604030504040204" pitchFamily="34" charset="0"/>
                          </a:rPr>
                          <m:t>η</m:t>
                        </m:r>
                      </m:e>
                      <m:sub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𝑡</m:t>
                        </m:r>
                      </m:e>
                    </m:d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sz="1400" b="1" i="1">
                                <a:solidFill>
                                  <a:srgbClr val="727272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𝑔𝑎𝑢𝑠𝑠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  ∗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𝑔𝑎𝑢𝑠𝑠</m:t>
                                  </m:r>
                                </m:e>
                                <m: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sz="1400" b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   ∗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it-IT" sz="1400" b="1" i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sz="1400" b="1" i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it-IT" sz="1400" b="1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it-IT" sz="1400" b="1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b="1" dirty="0">
                    <a:solidFill>
                      <a:srgbClr val="727272"/>
                    </a:solidFill>
                    <a:ea typeface="Verdana" panose="020B0604030504040204" pitchFamily="34" charset="0"/>
                  </a:rPr>
                  <a:t>Direzione casuale del moto: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it-IT" sz="1400" b="1" i="1" smtClean="0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it-IT" sz="1400" b="1" i="1" smtClean="0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e>
                    </m:d>
                  </m:oMath>
                </a14:m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it-IT" sz="14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t-IT" sz="1400" b="1" dirty="0">
                    <a:solidFill>
                      <a:srgbClr val="727272"/>
                    </a:solidFill>
                    <a:ea typeface="Verdana" panose="020B0604030504040204" pitchFamily="34" charset="0"/>
                  </a:rPr>
                  <a:t>Intensità del moto: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𝒈𝒂𝒖𝒔𝒔</m:t>
                        </m:r>
                      </m:e>
                      <m:sub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it-IT" sz="1400" b="1" i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it-IT" sz="1400" b="1">
                            <a:solidFill>
                              <a:srgbClr val="72727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𝒕</m:t>
                        </m:r>
                      </m:e>
                    </m:d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~ 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𝑵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𝟎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𝟏</m:t>
                    </m:r>
                    <m:r>
                      <a:rPr lang="it-IT" sz="1400" b="1">
                        <a:solidFill>
                          <a:srgbClr val="727272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endParaRPr lang="it-IT" sz="1400" b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Segnaposto testo 5">
                <a:extLst>
                  <a:ext uri="{FF2B5EF4-FFF2-40B4-BE49-F238E27FC236}">
                    <a16:creationId xmlns:a16="http://schemas.microsoft.com/office/drawing/2014/main" id="{42B8622F-76FF-A8FC-E342-9690CB45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926743"/>
                <a:ext cx="3246640" cy="3840480"/>
              </a:xfrm>
              <a:prstGeom prst="rect">
                <a:avLst/>
              </a:prstGeom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60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C39F8EF-079C-0635-E0EB-307ECF0A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668" y="276630"/>
            <a:ext cx="6985947" cy="483077"/>
          </a:xfrm>
        </p:spPr>
        <p:txBody>
          <a:bodyPr/>
          <a:lstStyle/>
          <a:p>
            <a:r>
              <a:rPr lang="it-IT" sz="1900" dirty="0">
                <a:solidFill>
                  <a:srgbClr val="727272"/>
                </a:solidFill>
                <a:cs typeface="+mn-cs"/>
              </a:rPr>
              <a:t>Versione 3: aggiunta di un potenziale repulsivo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2625F9-0BB8-F254-5575-2691C4992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  <a:p>
            <a:endParaRPr lang="it-IT" dirty="0"/>
          </a:p>
        </p:txBody>
      </p:sp>
      <p:pic>
        <p:nvPicPr>
          <p:cNvPr id="6" name="Immagine 5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6B4E204C-4F9E-E6F2-0653-C5A553AA7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86" y="797134"/>
            <a:ext cx="7122228" cy="3432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E57E4CF-363A-57D5-B0D6-4B0E10293465}"/>
                  </a:ext>
                </a:extLst>
              </p:cNvPr>
              <p:cNvSpPr txBox="1"/>
              <p:nvPr/>
            </p:nvSpPr>
            <p:spPr>
              <a:xfrm>
                <a:off x="246588" y="4383413"/>
                <a:ext cx="5049898" cy="397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→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𝑹𝒊𝒔𝒐𝒍𝒗𝒆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𝒍𝒂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𝒄𝒐𝒍𝒍𝒊𝒔𝒊𝒐𝒏𝒆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𝒕𝒓𝒂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𝒈𝒍𝒊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it-IT" sz="18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𝒂𝒈𝒆𝒏𝒕𝒊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E57E4CF-363A-57D5-B0D6-4B0E10293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" y="4383413"/>
                <a:ext cx="5049898" cy="397032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15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356F0E-C03E-698B-FA95-5EE08052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Algoritmi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35DC1DB-5BF5-3611-5F38-5A76A26BDBD8}"/>
              </a:ext>
            </a:extLst>
          </p:cNvPr>
          <p:cNvSpPr txBox="1">
            <a:spLocks/>
          </p:cNvSpPr>
          <p:nvPr/>
        </p:nvSpPr>
        <p:spPr>
          <a:xfrm>
            <a:off x="511941" y="879614"/>
            <a:ext cx="2540748" cy="274919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it-IT" dirty="0"/>
          </a:p>
          <a:p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1016622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Forza repulsiva totale tra l’agente ‘i’ e l’agente ‘k’: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400" b="1" i="1" dirty="0">
                              <a:solidFill>
                                <a:srgbClr val="727272"/>
                              </a:solidFill>
                              <a:ea typeface="Verdana" panose="020B0604030504040204" pitchFamily="34" charset="0"/>
                            </a:rPr>
                            <m:t>η</m:t>
                          </m:r>
                        </m:e>
                        <m:sub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</m:t>
                          </m:r>
                        </m:sub>
                        <m:sup/>
                      </m:sSubSup>
                      <m:r>
                        <m:rPr>
                          <m:nor/>
                        </m:rPr>
                        <a:rPr lang="it-IT" sz="1400" b="1" i="1" dirty="0">
                          <a:solidFill>
                            <a:srgbClr val="727272"/>
                          </a:solidFill>
                          <a:ea typeface="Verdana" panose="020B060403050404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𝒌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≠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sz="1400" b="1" i="1" dirty="0">
                                  <a:solidFill>
                                    <a:srgbClr val="727272"/>
                                  </a:solidFill>
                                  <a:ea typeface="Verdana" panose="020B0604030504040204" pitchFamily="34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it-IT" sz="1400" b="1" i="1" dirty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𝒌</m:t>
                              </m:r>
                            </m:sup>
                          </m:sSubSup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  <m:r>
                            <a:rPr lang="it-IT" sz="1400" b="1" i="1" dirty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sz="1400" b="1" i="1" dirty="0">
                  <a:solidFill>
                    <a:srgbClr val="727272"/>
                  </a:solidFill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" name="Segnaposto testo 6">
                <a:extLst>
                  <a:ext uri="{FF2B5EF4-FFF2-40B4-BE49-F238E27FC236}">
                    <a16:creationId xmlns:a16="http://schemas.microsoft.com/office/drawing/2014/main" id="{77B9A1C3-B0F6-133D-42FD-47154C27C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1016622"/>
                <a:ext cx="4589036" cy="1023194"/>
              </a:xfrm>
              <a:prstGeom prst="rect">
                <a:avLst/>
              </a:prstGeom>
              <a:blipFill>
                <a:blip r:embed="rId2"/>
                <a:stretch>
                  <a:fillRect t="-33333" b="-96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Componente repulsiva: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200" b="1" i="1" dirty="0">
                              <a:solidFill>
                                <a:srgbClr val="727272"/>
                              </a:solidFill>
                              <a:ea typeface="Verdana" panose="020B0604030504040204" pitchFamily="34" charset="0"/>
                            </a:rPr>
                            <m:t>η</m:t>
                          </m:r>
                        </m:e>
                        <m:sub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</m:t>
                          </m:r>
                        </m:sub>
                        <m:sup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𝒌</m:t>
                          </m:r>
                        </m:sup>
                      </m:sSubSup>
                      <m:d>
                        <m:dPr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200" b="1" i="1" smtClean="0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200" b="1" i="1" smtClean="0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𝒕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𝒕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𝜹</m:t>
                                      </m:r>
                                      <m:r>
                                        <a:rPr lang="it-IT" sz="1200" b="1" i="1" smtClean="0">
                                          <a:solidFill>
                                            <a:srgbClr val="72727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200" b="1" i="1" smtClean="0">
                                              <a:solidFill>
                                                <a:srgbClr val="727272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𝒕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   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𝒔𝒆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𝒊𝒌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≤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e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𝟎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                                                            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𝒔𝒆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𝒊𝒌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b="1" i="1" smtClean="0">
                                      <a:solidFill>
                                        <a:srgbClr val="727272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&gt;</m:t>
                              </m:r>
                              <m:r>
                                <a:rPr lang="it-IT" sz="1200" b="1" i="1" smtClean="0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1125" b="1" i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Segnaposto testo 6">
                <a:extLst>
                  <a:ext uri="{FF2B5EF4-FFF2-40B4-BE49-F238E27FC236}">
                    <a16:creationId xmlns:a16="http://schemas.microsoft.com/office/drawing/2014/main" id="{736D8610-C620-EEAF-A978-7C5D694F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2317083"/>
                <a:ext cx="4589036" cy="1023194"/>
              </a:xfrm>
              <a:prstGeom prst="rect">
                <a:avLst/>
              </a:prstGeom>
              <a:blipFill>
                <a:blip r:embed="rId3"/>
                <a:stretch>
                  <a:fillRect t="-1786" b="-59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076" y="3906071"/>
                <a:ext cx="4589036" cy="1023194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125" b="1" dirty="0">
                    <a:solidFill>
                      <a:srgbClr val="727272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Distanza tra l’agente ‘i’ e l’agente ‘k’ al tempo ‘t’:</a:t>
                </a:r>
              </a:p>
              <a:p>
                <a:pPr marL="0" indent="0">
                  <a:buNone/>
                </a:pPr>
                <a:endParaRPr lang="it-IT" sz="1125" b="1" dirty="0">
                  <a:solidFill>
                    <a:srgbClr val="727272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𝒅</m:t>
                          </m:r>
                        </m:e>
                        <m:sub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𝒊𝒌</m:t>
                          </m:r>
                        </m:sub>
                      </m:sSub>
                      <m:d>
                        <m:dPr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𝒕</m:t>
                          </m:r>
                        </m:e>
                      </m:d>
                      <m:r>
                        <a:rPr lang="it-IT" sz="12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it-IT" sz="1200" b="1" i="1">
                              <a:solidFill>
                                <a:srgbClr val="72727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𝒌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1200" b="1" i="1">
                                  <a:solidFill>
                                    <a:srgbClr val="727272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it-IT" sz="1200" b="1" i="1">
                          <a:solidFill>
                            <a:srgbClr val="72727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</m:oMath>
                  </m:oMathPara>
                </a14:m>
                <a:endParaRPr lang="it-IT" sz="1200" b="1" i="1" dirty="0">
                  <a:solidFill>
                    <a:srgbClr val="727272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Segnaposto testo 6">
                <a:extLst>
                  <a:ext uri="{FF2B5EF4-FFF2-40B4-BE49-F238E27FC236}">
                    <a16:creationId xmlns:a16="http://schemas.microsoft.com/office/drawing/2014/main" id="{A0CFC6DE-1975-443B-00C0-0A60C5909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76" y="3906071"/>
                <a:ext cx="4589036" cy="1023194"/>
              </a:xfrm>
              <a:prstGeom prst="rect">
                <a:avLst/>
              </a:prstGeom>
              <a:blipFill>
                <a:blip r:embed="rId4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AAAA5738-03FD-F016-CC44-B8E2C60A42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3" t="11351" r="8462" b="3282"/>
          <a:stretch/>
        </p:blipFill>
        <p:spPr>
          <a:xfrm>
            <a:off x="4802364" y="1500275"/>
            <a:ext cx="4019155" cy="291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33552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UniFI">
  <a:themeElements>
    <a:clrScheme name="UniFi">
      <a:dk1>
        <a:srgbClr val="000000"/>
      </a:dk1>
      <a:lt1>
        <a:srgbClr val="FEFFFF"/>
      </a:lt1>
      <a:dk2>
        <a:srgbClr val="000000"/>
      </a:dk2>
      <a:lt2>
        <a:srgbClr val="FFFFFF"/>
      </a:lt2>
      <a:accent1>
        <a:srgbClr val="004C7E"/>
      </a:accent1>
      <a:accent2>
        <a:srgbClr val="6D8AAF"/>
      </a:accent2>
      <a:accent3>
        <a:srgbClr val="455C79"/>
      </a:accent3>
      <a:accent4>
        <a:srgbClr val="273583"/>
      </a:accent4>
      <a:accent5>
        <a:srgbClr val="A64040"/>
      </a:accent5>
      <a:accent6>
        <a:srgbClr val="931B17"/>
      </a:accent6>
      <a:hlink>
        <a:srgbClr val="004C7E"/>
      </a:hlink>
      <a:folHlink>
        <a:srgbClr val="840103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" id="{F08F80F9-2B5C-1F48-BD1C-1291D8F9AB84}" vid="{561D39FE-6784-7241-80A2-514BA69D0DD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UniFI</Template>
  <TotalTime>939</TotalTime>
  <Words>679</Words>
  <Application>Microsoft Office PowerPoint</Application>
  <PresentationFormat>Presentazione su schermo (16:9)</PresentationFormat>
  <Paragraphs>138</Paragraphs>
  <Slides>19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Fira Sans</vt:lpstr>
      <vt:lpstr>Verdana</vt:lpstr>
      <vt:lpstr>Template UniFI</vt:lpstr>
      <vt:lpstr>Controllo di copertura dinamico per il monitoraggio cooperativo in tempo reale</vt:lpstr>
      <vt:lpstr>Controllo di copertura dinamico</vt:lpstr>
      <vt:lpstr>Formulazione matematica del problema</vt:lpstr>
      <vt:lpstr>Logica della formulazione matematica</vt:lpstr>
      <vt:lpstr>Algoritmi</vt:lpstr>
      <vt:lpstr>Versione 1: ascesa del gradiente</vt:lpstr>
      <vt:lpstr>Versione 2: aggiunta moto Browniano</vt:lpstr>
      <vt:lpstr>Versione 3: aggiunta di un potenziale repulsivo</vt:lpstr>
      <vt:lpstr>Presentazione standard di PowerPoint</vt:lpstr>
      <vt:lpstr>Implementazione degli algoritmi</vt:lpstr>
      <vt:lpstr>Presentazione standard di PowerPoint</vt:lpstr>
      <vt:lpstr>Simulazione con E*=2</vt:lpstr>
      <vt:lpstr>Simulazione con E*=2</vt:lpstr>
      <vt:lpstr>Simulazione con E*=2</vt:lpstr>
      <vt:lpstr>Simulazione con E*=1</vt:lpstr>
      <vt:lpstr>Simulazione con E*=1</vt:lpstr>
      <vt:lpstr>Simulazione con E*=1</vt:lpstr>
      <vt:lpstr>Conclusioni</vt:lpstr>
      <vt:lpstr>Grazie per l’attenzione 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della presentazione</dc:title>
  <dc:subject/>
  <dc:creator>Diego Brugnoni</dc:creator>
  <cp:keywords/>
  <dc:description/>
  <cp:lastModifiedBy>Ivan Necerini</cp:lastModifiedBy>
  <cp:revision>56</cp:revision>
  <dcterms:created xsi:type="dcterms:W3CDTF">2023-05-29T14:12:34Z</dcterms:created>
  <dcterms:modified xsi:type="dcterms:W3CDTF">2024-07-09T15:21:45Z</dcterms:modified>
  <cp:category/>
</cp:coreProperties>
</file>